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678" r:id="rId2"/>
    <p:sldId id="679" r:id="rId3"/>
    <p:sldId id="681" r:id="rId4"/>
    <p:sldId id="596" r:id="rId5"/>
    <p:sldId id="601" r:id="rId6"/>
    <p:sldId id="676" r:id="rId7"/>
    <p:sldId id="677" r:id="rId8"/>
    <p:sldId id="673" r:id="rId9"/>
    <p:sldId id="674" r:id="rId10"/>
    <p:sldId id="680" r:id="rId11"/>
    <p:sldId id="682" r:id="rId12"/>
    <p:sldId id="675" r:id="rId13"/>
  </p:sldIdLst>
  <p:sldSz cx="9144000" cy="5143500" type="screen16x9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DB67536B-75D6-4488-9917-7083F7BE5855}">
          <p14:sldIdLst>
            <p14:sldId id="678"/>
            <p14:sldId id="679"/>
            <p14:sldId id="681"/>
            <p14:sldId id="596"/>
            <p14:sldId id="601"/>
            <p14:sldId id="676"/>
            <p14:sldId id="677"/>
            <p14:sldId id="673"/>
            <p14:sldId id="674"/>
            <p14:sldId id="680"/>
            <p14:sldId id="682"/>
            <p14:sldId id="6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3399"/>
    <a:srgbClr val="FF6699"/>
    <a:srgbClr val="CC0000"/>
    <a:srgbClr val="98B954"/>
    <a:srgbClr val="FFCC00"/>
    <a:srgbClr val="FF0066"/>
    <a:srgbClr val="EF7F0F"/>
    <a:srgbClr val="36D432"/>
    <a:srgbClr val="0B12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71" autoAdjust="0"/>
  </p:normalViewPr>
  <p:slideViewPr>
    <p:cSldViewPr>
      <p:cViewPr varScale="1">
        <p:scale>
          <a:sx n="59" d="100"/>
          <a:sy n="59" d="100"/>
        </p:scale>
        <p:origin x="708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A7C6E-A59D-4B63-8076-14F23CF1AC2A}" type="datetimeFigureOut">
              <a:rPr lang="es-ES" smtClean="0"/>
              <a:pPr/>
              <a:t>07/01/2019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9EA51-D405-4F76-9AF8-CE0870865AB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9340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9EA51-D405-4F76-9AF8-CE0870865AB5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0356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AECD3-31F3-402B-9876-C8EF43EF4FE7}" type="datetimeFigureOut">
              <a:rPr lang="es-ES" smtClean="0"/>
              <a:pPr/>
              <a:t>07/01/2019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849AA-E74D-45F0-B0A8-F8EDC1031D8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700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AECD3-31F3-402B-9876-C8EF43EF4FE7}" type="datetimeFigureOut">
              <a:rPr lang="es-ES" smtClean="0"/>
              <a:pPr/>
              <a:t>07/01/2019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849AA-E74D-45F0-B0A8-F8EDC1031D8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63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AECD3-31F3-402B-9876-C8EF43EF4FE7}" type="datetimeFigureOut">
              <a:rPr lang="es-ES" smtClean="0"/>
              <a:pPr/>
              <a:t>07/01/2019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849AA-E74D-45F0-B0A8-F8EDC1031D8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990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AECD3-31F3-402B-9876-C8EF43EF4FE7}" type="datetimeFigureOut">
              <a:rPr lang="es-ES" smtClean="0"/>
              <a:pPr/>
              <a:t>07/01/2019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849AA-E74D-45F0-B0A8-F8EDC1031D8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12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AECD3-31F3-402B-9876-C8EF43EF4FE7}" type="datetimeFigureOut">
              <a:rPr lang="es-ES" smtClean="0"/>
              <a:pPr/>
              <a:t>07/01/2019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849AA-E74D-45F0-B0A8-F8EDC1031D8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610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AECD3-31F3-402B-9876-C8EF43EF4FE7}" type="datetimeFigureOut">
              <a:rPr lang="es-ES" smtClean="0"/>
              <a:pPr/>
              <a:t>07/01/2019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849AA-E74D-45F0-B0A8-F8EDC1031D8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96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AECD3-31F3-402B-9876-C8EF43EF4FE7}" type="datetimeFigureOut">
              <a:rPr lang="es-ES" smtClean="0"/>
              <a:pPr/>
              <a:t>07/01/2019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849AA-E74D-45F0-B0A8-F8EDC1031D8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204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AECD3-31F3-402B-9876-C8EF43EF4FE7}" type="datetimeFigureOut">
              <a:rPr lang="es-ES" smtClean="0"/>
              <a:pPr/>
              <a:t>07/01/2019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849AA-E74D-45F0-B0A8-F8EDC1031D8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921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AECD3-31F3-402B-9876-C8EF43EF4FE7}" type="datetimeFigureOut">
              <a:rPr lang="es-ES" smtClean="0"/>
              <a:pPr/>
              <a:t>07/01/2019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849AA-E74D-45F0-B0A8-F8EDC1031D8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66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AECD3-31F3-402B-9876-C8EF43EF4FE7}" type="datetimeFigureOut">
              <a:rPr lang="es-ES" smtClean="0"/>
              <a:pPr/>
              <a:t>07/01/2019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849AA-E74D-45F0-B0A8-F8EDC1031D8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573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AECD3-31F3-402B-9876-C8EF43EF4FE7}" type="datetimeFigureOut">
              <a:rPr lang="es-ES" smtClean="0"/>
              <a:pPr/>
              <a:t>07/01/2019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849AA-E74D-45F0-B0A8-F8EDC1031D8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020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ECD3-31F3-402B-9876-C8EF43EF4FE7}" type="datetimeFigureOut">
              <a:rPr lang="es-ES" smtClean="0"/>
              <a:pPr/>
              <a:t>07/01/2019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849AA-E74D-45F0-B0A8-F8EDC1031D8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080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0" y="-7667"/>
            <a:ext cx="9144000" cy="517170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55526"/>
            <a:ext cx="7446336" cy="110961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4406736" y="1995686"/>
            <a:ext cx="37152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b="1" dirty="0" smtClean="0">
                <a:solidFill>
                  <a:schemeClr val="bg1"/>
                </a:solidFill>
              </a:rPr>
              <a:t>KOOPERA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s-ES" sz="2800" b="1" dirty="0" smtClean="0">
                <a:solidFill>
                  <a:schemeClr val="bg1"/>
                </a:solidFill>
              </a:rPr>
              <a:t>MEDITERRÁNEA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s-ES" sz="2800" b="1" dirty="0" smtClean="0">
                <a:solidFill>
                  <a:schemeClr val="bg1"/>
                </a:solidFill>
              </a:rPr>
              <a:t>S. COOP. </a:t>
            </a:r>
            <a:endParaRPr lang="es-E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13"/>
            <a:ext cx="9144000" cy="508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8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3667" y="195486"/>
            <a:ext cx="835292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0000"/>
                </a:solidFill>
              </a:rPr>
              <a:t>CEREEMOS que es posible la inserción por el trabajo</a:t>
            </a:r>
            <a:r>
              <a:rPr lang="es-ES" dirty="0" smtClean="0"/>
              <a:t>.</a:t>
            </a:r>
          </a:p>
          <a:p>
            <a:pPr algn="just"/>
            <a:endParaRPr lang="es-ES" sz="1400" dirty="0" smtClean="0"/>
          </a:p>
          <a:p>
            <a:pPr algn="just"/>
            <a:r>
              <a:rPr lang="es-ES" sz="1400" dirty="0" smtClean="0"/>
              <a:t>En el año 2017 terminaron su Itinerario 14 trabajadores de inserción de los cuales 10 pasaron al mercado de trabajo ordinario en diversas empresas. Es un 72%. Estamos contentos y esperanzados. </a:t>
            </a:r>
          </a:p>
          <a:p>
            <a:pPr algn="just"/>
            <a:endParaRPr lang="es-ES" sz="1400" dirty="0" smtClean="0"/>
          </a:p>
          <a:p>
            <a:pPr algn="just"/>
            <a:r>
              <a:rPr lang="es-ES" sz="1400" dirty="0" smtClean="0"/>
              <a:t>Constatamos que la Empresa de Inserción es una respuesta válida y necesaria, aunque no es la única solución a la inclusión </a:t>
            </a:r>
            <a:r>
              <a:rPr lang="es-ES" sz="1400" dirty="0" err="1" smtClean="0"/>
              <a:t>sociolaboral</a:t>
            </a:r>
            <a:r>
              <a:rPr lang="es-ES" sz="1400" dirty="0" smtClean="0"/>
              <a:t> de personas en riesgo de exclusión. </a:t>
            </a:r>
          </a:p>
          <a:p>
            <a:pPr algn="just"/>
            <a:endParaRPr lang="es-ES" sz="1400" dirty="0" smtClean="0"/>
          </a:p>
          <a:p>
            <a:pPr algn="just"/>
            <a:r>
              <a:rPr lang="es-ES" sz="1400" u="sng" dirty="0" smtClean="0"/>
              <a:t>                                                                                                                                                                                      Dificultades:</a:t>
            </a:r>
          </a:p>
          <a:p>
            <a:pPr marL="342900" indent="-342900" algn="just">
              <a:buAutoNum type="arabicPeriod"/>
            </a:pPr>
            <a:r>
              <a:rPr lang="es-ES" sz="1400" dirty="0"/>
              <a:t>C</a:t>
            </a:r>
            <a:r>
              <a:rPr lang="es-ES" sz="1400" dirty="0" smtClean="0"/>
              <a:t>onciliar la producción con los ritmos de las personas en proceso de inserción. </a:t>
            </a:r>
          </a:p>
          <a:p>
            <a:pPr marL="342900" indent="-342900" algn="just">
              <a:buAutoNum type="arabicPeriod"/>
            </a:pPr>
            <a:r>
              <a:rPr lang="es-ES" sz="1400" dirty="0" smtClean="0"/>
              <a:t>Acertar a motivar y acompañar procesos de cambio y crecimiento en personas con una fuerte desestructuración socio-personal debido a su historia…</a:t>
            </a:r>
          </a:p>
          <a:p>
            <a:pPr algn="just"/>
            <a:endParaRPr lang="es-ES" sz="1400" dirty="0"/>
          </a:p>
          <a:p>
            <a:pPr algn="just"/>
            <a:r>
              <a:rPr lang="es-ES" sz="1400" u="sng" dirty="0" smtClean="0"/>
              <a:t>                                                                                                                                                                                     Necesidades:</a:t>
            </a:r>
            <a:r>
              <a:rPr lang="es-ES" sz="1400" dirty="0" smtClean="0"/>
              <a:t> </a:t>
            </a:r>
          </a:p>
          <a:p>
            <a:pPr algn="just"/>
            <a:r>
              <a:rPr lang="es-ES" sz="1400" dirty="0" smtClean="0"/>
              <a:t>1. Mayor apoyo económico de la Administración a las empresas de inserción. Porque la producción de muchos de los T.I., sobre todo al comienzo, es menor por tener que dedicar más tiempo a la asimilación de competencias básicas. </a:t>
            </a:r>
          </a:p>
          <a:p>
            <a:pPr algn="just"/>
            <a:r>
              <a:rPr lang="es-ES" sz="1400" dirty="0" smtClean="0"/>
              <a:t>2. Mejores políticas favorecedoras de la contratación de T.I. en empresas ordinarias. Con frecuencia tenemos perfiles difíciles de asumir por las empresas. </a:t>
            </a:r>
          </a:p>
          <a:p>
            <a:pPr algn="just"/>
            <a:r>
              <a:rPr lang="es-ES" sz="1400" dirty="0" smtClean="0"/>
              <a:t>3. Avanzar en el tema de la Acreditación de Competencias Profesionales. </a:t>
            </a:r>
          </a:p>
          <a:p>
            <a:pPr algn="just"/>
            <a:r>
              <a:rPr lang="es-ES" sz="1400" dirty="0" smtClean="0"/>
              <a:t>4. Adaptar la ofertad e formación gratuita/subvencionada a trabajadores con especiales dificultades socio-personales en orden a la mejora de su empleabilidad. </a:t>
            </a:r>
          </a:p>
          <a:p>
            <a:endParaRPr lang="es-ES" sz="1400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4515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32152"/>
            <a:ext cx="9252520" cy="52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6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5" y="-101045"/>
            <a:ext cx="9271049" cy="524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8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80" y="30251"/>
            <a:ext cx="9144000" cy="508299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179512" y="257175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/>
              <a:t>MÁS </a:t>
            </a:r>
            <a:r>
              <a:rPr lang="es-ES" dirty="0"/>
              <a:t>DE 25 AÑOS DE EXPERIENCIA</a:t>
            </a:r>
          </a:p>
          <a:p>
            <a:r>
              <a:rPr lang="es-ES" dirty="0"/>
              <a:t>11 Empresas de Inserción</a:t>
            </a:r>
          </a:p>
          <a:p>
            <a:r>
              <a:rPr lang="es-ES" dirty="0"/>
              <a:t>12 cooperativas de Iniciativa Social</a:t>
            </a:r>
          </a:p>
          <a:p>
            <a:r>
              <a:rPr lang="es-ES" dirty="0"/>
              <a:t>1 Fundación</a:t>
            </a:r>
          </a:p>
          <a:p>
            <a:r>
              <a:rPr lang="es-ES" dirty="0"/>
              <a:t>10 Cáritas Diocesanas</a:t>
            </a:r>
          </a:p>
        </p:txBody>
      </p:sp>
    </p:spTree>
    <p:extLst>
      <p:ext uri="{BB962C8B-B14F-4D97-AF65-F5344CB8AC3E}">
        <p14:creationId xmlns:p14="http://schemas.microsoft.com/office/powerpoint/2010/main" val="63443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3143"/>
            <a:ext cx="90924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6"/>
            <a:ext cx="9144000" cy="508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7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51"/>
            <a:ext cx="9144000" cy="508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9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13"/>
            <a:ext cx="9144000" cy="508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51"/>
            <a:ext cx="9144000" cy="508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3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51"/>
            <a:ext cx="9144000" cy="508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6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8974</TotalTime>
  <Words>248</Words>
  <Application>Microsoft Office PowerPoint</Application>
  <PresentationFormat>Presentación en pantalla (16:9)</PresentationFormat>
  <Paragraphs>24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5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Alex Goienetxea</dc:creator>
  <cp:lastModifiedBy>Rosana Montalban Moya</cp:lastModifiedBy>
  <cp:revision>695</cp:revision>
  <cp:lastPrinted>2016-05-23T09:53:18Z</cp:lastPrinted>
  <dcterms:created xsi:type="dcterms:W3CDTF">2014-11-18T10:08:44Z</dcterms:created>
  <dcterms:modified xsi:type="dcterms:W3CDTF">2019-01-07T11:18:01Z</dcterms:modified>
</cp:coreProperties>
</file>